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4" r:id="rId6"/>
    <p:sldId id="265" r:id="rId7"/>
    <p:sldId id="269" r:id="rId8"/>
    <p:sldId id="262" r:id="rId9"/>
    <p:sldId id="270" r:id="rId10"/>
    <p:sldId id="267" r:id="rId11"/>
  </p:sldIdLst>
  <p:sldSz cx="9144000" cy="6858000" type="screen4x3"/>
  <p:notesSz cx="6858000" cy="9144000"/>
  <p:defaultTextStyle>
    <a:defPPr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7"/>
  </p:normalViewPr>
  <p:slideViewPr>
    <p:cSldViewPr snapToGrid="0" snapToObjects="1">
      <p:cViewPr varScale="1">
        <p:scale>
          <a:sx n="102" d="100"/>
          <a:sy n="102" d="100"/>
        </p:scale>
        <p:origin x="19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E641-7B9F-2F42-BBEB-BE84D86C148F}" type="datetimeFigureOut">
              <a:rPr lang="pl-PL" smtClean="0"/>
              <a:t>10.01.2016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413E-E1A8-C943-91F3-DC66E58EE3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8361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E641-7B9F-2F42-BBEB-BE84D86C148F}" type="datetimeFigureOut">
              <a:rPr lang="pl-PL" smtClean="0"/>
              <a:t>10.01.2016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413E-E1A8-C943-91F3-DC66E58EE3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672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E641-7B9F-2F42-BBEB-BE84D86C148F}" type="datetimeFigureOut">
              <a:rPr lang="pl-PL" smtClean="0"/>
              <a:t>10.01.2016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413E-E1A8-C943-91F3-DC66E58EE3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244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E641-7B9F-2F42-BBEB-BE84D86C148F}" type="datetimeFigureOut">
              <a:rPr lang="pl-PL" smtClean="0"/>
              <a:t>10.01.2016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413E-E1A8-C943-91F3-DC66E58EE3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5615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E641-7B9F-2F42-BBEB-BE84D86C148F}" type="datetimeFigureOut">
              <a:rPr lang="pl-PL" smtClean="0"/>
              <a:t>10.01.2016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413E-E1A8-C943-91F3-DC66E58EE3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0726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E641-7B9F-2F42-BBEB-BE84D86C148F}" type="datetimeFigureOut">
              <a:rPr lang="pl-PL" smtClean="0"/>
              <a:t>10.01.2016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413E-E1A8-C943-91F3-DC66E58EE3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4645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E641-7B9F-2F42-BBEB-BE84D86C148F}" type="datetimeFigureOut">
              <a:rPr lang="pl-PL" smtClean="0"/>
              <a:t>10.01.2016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413E-E1A8-C943-91F3-DC66E58EE3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1090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E641-7B9F-2F42-BBEB-BE84D86C148F}" type="datetimeFigureOut">
              <a:rPr lang="pl-PL" smtClean="0"/>
              <a:t>10.01.2016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413E-E1A8-C943-91F3-DC66E58EE3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777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E641-7B9F-2F42-BBEB-BE84D86C148F}" type="datetimeFigureOut">
              <a:rPr lang="pl-PL" smtClean="0"/>
              <a:t>10.01.2016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413E-E1A8-C943-91F3-DC66E58EE3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518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E641-7B9F-2F42-BBEB-BE84D86C148F}" type="datetimeFigureOut">
              <a:rPr lang="pl-PL" smtClean="0"/>
              <a:t>10.01.2016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413E-E1A8-C943-91F3-DC66E58EE3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733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E641-7B9F-2F42-BBEB-BE84D86C148F}" type="datetimeFigureOut">
              <a:rPr lang="pl-PL" smtClean="0"/>
              <a:t>10.01.2016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413E-E1A8-C943-91F3-DC66E58EE3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6821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4E641-7B9F-2F42-BBEB-BE84D86C148F}" type="datetimeFigureOut">
              <a:rPr lang="pl-PL" smtClean="0"/>
              <a:t>10.01.2016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2413E-E1A8-C943-91F3-DC66E58EE3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3702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otosearch.de/clip-art/mathematik.html" TargetMode="External"/><Relationship Id="rId3" Type="http://schemas.openxmlformats.org/officeDocument/2006/relationships/hyperlink" Target="http://bit.ly/128V75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ldwoerterbuch.pons.eu/wissenschaft" TargetMode="Externa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athe-online.at/mathint.html" TargetMode="External"/><Relationship Id="rId3" Type="http://schemas.openxmlformats.org/officeDocument/2006/relationships/hyperlink" Target="http://www.mathe-online.at/mathint/lexikon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765695" y="298783"/>
            <a:ext cx="9909696" cy="2315567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sz="9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pl-PL" sz="9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pl-PL" sz="9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Ein Stück</a:t>
            </a:r>
            <a:endParaRPr lang="pl-PL" sz="9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V="1">
            <a:off x="1371600" y="7768353"/>
            <a:ext cx="6400800" cy="298783"/>
          </a:xfrm>
        </p:spPr>
        <p:txBody>
          <a:bodyPr>
            <a:normAutofit fontScale="47500" lnSpcReduction="20000"/>
          </a:bodyPr>
          <a:lstStyle/>
          <a:p>
            <a:endParaRPr lang="pl-PL" dirty="0"/>
          </a:p>
        </p:txBody>
      </p:sp>
      <p:pic>
        <p:nvPicPr>
          <p:cNvPr id="5" name="Obraz 4"/>
          <p:cNvPicPr/>
          <p:nvPr/>
        </p:nvPicPr>
        <p:blipFill>
          <a:blip r:embed="rId2"/>
          <a:stretch>
            <a:fillRect/>
          </a:stretch>
        </p:blipFill>
        <p:spPr>
          <a:xfrm>
            <a:off x="597616" y="2278219"/>
            <a:ext cx="8546383" cy="4579781"/>
          </a:xfrm>
          <a:prstGeom prst="rect">
            <a:avLst/>
          </a:prstGeom>
        </p:spPr>
      </p:pic>
      <p:sp>
        <p:nvSpPr>
          <p:cNvPr id="4" name="PoleTekstowe 3"/>
          <p:cNvSpPr txBox="1"/>
          <p:nvPr/>
        </p:nvSpPr>
        <p:spPr>
          <a:xfrm>
            <a:off x="6499080" y="5583504"/>
            <a:ext cx="2297088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pl-PL" sz="40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pl-PL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Teil 1</a:t>
            </a:r>
            <a:endParaRPr lang="pl-PL" sz="4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384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"/>
            <a:ext cx="8686800" cy="141763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Calibri"/>
              </a:rPr>
              <a:t>  </a:t>
            </a:r>
            <a:r>
              <a:rPr lang="pl-PL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Calibri"/>
              </a:rPr>
              <a:t>Bilderquelle: </a:t>
            </a:r>
            <a:endParaRPr lang="pl-PL" sz="7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896425" y="1417639"/>
            <a:ext cx="7227426" cy="4988634"/>
          </a:xfrm>
          <a:solidFill>
            <a:schemeClr val="bg1"/>
          </a:solidFill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/>
              </a:rPr>
              <a:t>http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/>
              </a:rPr>
              <a:t>://www.fotosearch.de/clip-art/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/>
              </a:rPr>
              <a:t>mathematik.html</a:t>
            </a: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hlinkClick r:id="rId3"/>
            </a:endParaRPr>
          </a:p>
          <a:p>
            <a:pPr marL="0" indent="0">
              <a:buNone/>
            </a:pPr>
            <a:endParaRPr lang="cs-CZ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hlinkClick r:id="rId3"/>
            </a:endParaRPr>
          </a:p>
          <a:p>
            <a:pPr marL="0" indent="0">
              <a:buNone/>
            </a:pPr>
            <a:r>
              <a:rPr lang="pl-PL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/>
              </a:rPr>
              <a:t>http</a:t>
            </a:r>
            <a:r>
              <a:rPr lang="pl-PL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/>
              </a:rPr>
              <a:t>://bit.ly/</a:t>
            </a:r>
            <a:r>
              <a:rPr lang="pl-PL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/>
              </a:rPr>
              <a:t>128V759</a:t>
            </a:r>
            <a:endParaRPr lang="pl-PL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indent="0">
              <a:buNone/>
            </a:pPr>
            <a:endParaRPr lang="pl-P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l-PL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</a:t>
            </a:r>
            <a:r>
              <a:rPr lang="pl-PL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Vielen Dank </a:t>
            </a:r>
          </a:p>
          <a:p>
            <a:endParaRPr lang="pl-P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pl-PL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pl-P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453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30729" y="274638"/>
            <a:ext cx="9274729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Calibri"/>
              </a:rPr>
              <a:t>Teil 1:   Algebra</a:t>
            </a:r>
            <a:endParaRPr lang="pl-PL" sz="7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/>
              <a:cs typeface="Calibri"/>
            </a:endParaRPr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698" r="-71698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273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232583" y="274638"/>
            <a:ext cx="9919384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Calibri"/>
              </a:rPr>
              <a:t>Zahlen</a:t>
            </a:r>
            <a:endParaRPr lang="pl-PL" sz="7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18001"/>
            <a:ext cx="8229600" cy="4631134"/>
          </a:xfrm>
          <a:solidFill>
            <a:schemeClr val="bg1"/>
          </a:solidFill>
          <a:ln w="76200" cmpd="sng"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pl-PL" b="1" dirty="0">
                <a:solidFill>
                  <a:srgbClr val="000090"/>
                </a:solidFill>
              </a:rPr>
              <a:t>d</a:t>
            </a:r>
            <a:r>
              <a:rPr lang="pl-PL" b="1" dirty="0" smtClean="0">
                <a:solidFill>
                  <a:srgbClr val="000090"/>
                </a:solidFill>
              </a:rPr>
              <a:t>ie </a:t>
            </a:r>
            <a:r>
              <a:rPr lang="pl-PL" b="1" dirty="0" smtClean="0">
                <a:solidFill>
                  <a:srgbClr val="FF0000"/>
                </a:solidFill>
              </a:rPr>
              <a:t>positive</a:t>
            </a:r>
            <a:r>
              <a:rPr lang="pl-PL" b="1" dirty="0" smtClean="0">
                <a:solidFill>
                  <a:srgbClr val="000090"/>
                </a:solidFill>
              </a:rPr>
              <a:t> Zahl                   </a:t>
            </a:r>
            <a:r>
              <a:rPr lang="pl-PL" b="1" dirty="0" smtClean="0">
                <a:solidFill>
                  <a:srgbClr val="FF0000"/>
                </a:solidFill>
              </a:rPr>
              <a:t>+</a:t>
            </a:r>
            <a:r>
              <a:rPr lang="pl-PL" b="1" dirty="0" smtClean="0">
                <a:solidFill>
                  <a:srgbClr val="000090"/>
                </a:solidFill>
              </a:rPr>
              <a:t> 2, </a:t>
            </a:r>
            <a:r>
              <a:rPr lang="pl-PL" b="1" dirty="0" smtClean="0">
                <a:solidFill>
                  <a:srgbClr val="FF0000"/>
                </a:solidFill>
              </a:rPr>
              <a:t>+</a:t>
            </a:r>
            <a:r>
              <a:rPr lang="pl-PL" b="1" dirty="0" smtClean="0">
                <a:solidFill>
                  <a:srgbClr val="000090"/>
                </a:solidFill>
              </a:rPr>
              <a:t> 25,</a:t>
            </a:r>
            <a:r>
              <a:rPr lang="pl-PL" b="1" dirty="0" smtClean="0">
                <a:solidFill>
                  <a:srgbClr val="FF0000"/>
                </a:solidFill>
              </a:rPr>
              <a:t> + </a:t>
            </a:r>
            <a:r>
              <a:rPr lang="pl-PL" b="1" dirty="0" smtClean="0">
                <a:solidFill>
                  <a:srgbClr val="000090"/>
                </a:solidFill>
              </a:rPr>
              <a:t>130</a:t>
            </a:r>
          </a:p>
          <a:p>
            <a:r>
              <a:rPr lang="pl-PL" b="1" dirty="0">
                <a:solidFill>
                  <a:srgbClr val="000090"/>
                </a:solidFill>
              </a:rPr>
              <a:t>d</a:t>
            </a:r>
            <a:r>
              <a:rPr lang="pl-PL" b="1" dirty="0" smtClean="0">
                <a:solidFill>
                  <a:srgbClr val="000090"/>
                </a:solidFill>
              </a:rPr>
              <a:t>ie </a:t>
            </a:r>
            <a:r>
              <a:rPr lang="pl-PL" b="1" dirty="0" smtClean="0">
                <a:solidFill>
                  <a:srgbClr val="FF0000"/>
                </a:solidFill>
              </a:rPr>
              <a:t>negative</a:t>
            </a:r>
            <a:r>
              <a:rPr lang="pl-PL" b="1" dirty="0" smtClean="0">
                <a:solidFill>
                  <a:srgbClr val="000090"/>
                </a:solidFill>
              </a:rPr>
              <a:t> Zahl                  </a:t>
            </a:r>
            <a:r>
              <a:rPr lang="pl-PL" b="1" dirty="0" smtClean="0">
                <a:solidFill>
                  <a:srgbClr val="FF0000"/>
                </a:solidFill>
              </a:rPr>
              <a:t> - </a:t>
            </a:r>
            <a:r>
              <a:rPr lang="pl-PL" b="1" dirty="0" smtClean="0">
                <a:solidFill>
                  <a:srgbClr val="000090"/>
                </a:solidFill>
              </a:rPr>
              <a:t>2, </a:t>
            </a:r>
            <a:r>
              <a:rPr lang="pl-PL" b="1" dirty="0" smtClean="0">
                <a:solidFill>
                  <a:srgbClr val="FF0000"/>
                </a:solidFill>
              </a:rPr>
              <a:t>- </a:t>
            </a:r>
            <a:r>
              <a:rPr lang="pl-PL" b="1" dirty="0" smtClean="0">
                <a:solidFill>
                  <a:srgbClr val="000090"/>
                </a:solidFill>
              </a:rPr>
              <a:t>25,  </a:t>
            </a:r>
            <a:r>
              <a:rPr lang="pl-PL" b="1" dirty="0" smtClean="0">
                <a:solidFill>
                  <a:srgbClr val="FF0000"/>
                </a:solidFill>
              </a:rPr>
              <a:t>- </a:t>
            </a:r>
            <a:r>
              <a:rPr lang="pl-PL" b="1" dirty="0" smtClean="0">
                <a:solidFill>
                  <a:srgbClr val="000090"/>
                </a:solidFill>
              </a:rPr>
              <a:t>130</a:t>
            </a:r>
          </a:p>
          <a:p>
            <a:r>
              <a:rPr lang="pl-PL" b="1" dirty="0">
                <a:solidFill>
                  <a:srgbClr val="000090"/>
                </a:solidFill>
              </a:rPr>
              <a:t>d</a:t>
            </a:r>
            <a:r>
              <a:rPr lang="pl-PL" b="1" dirty="0" smtClean="0">
                <a:solidFill>
                  <a:srgbClr val="000090"/>
                </a:solidFill>
              </a:rPr>
              <a:t>ie gerade Zahl            2, 4, 6, …, 12 , …,20, …</a:t>
            </a:r>
          </a:p>
          <a:p>
            <a:r>
              <a:rPr lang="pl-PL" b="1" dirty="0" smtClean="0">
                <a:solidFill>
                  <a:srgbClr val="000090"/>
                </a:solidFill>
              </a:rPr>
              <a:t>die </a:t>
            </a:r>
            <a:r>
              <a:rPr lang="pl-PL" b="1" dirty="0" smtClean="0">
                <a:solidFill>
                  <a:srgbClr val="FF0000"/>
                </a:solidFill>
              </a:rPr>
              <a:t>un</a:t>
            </a:r>
            <a:r>
              <a:rPr lang="pl-PL" b="1" dirty="0" smtClean="0">
                <a:solidFill>
                  <a:srgbClr val="000090"/>
                </a:solidFill>
              </a:rPr>
              <a:t>gerade Zahl        1, 3, 5, …, 11, …, 21, …</a:t>
            </a:r>
          </a:p>
          <a:p>
            <a:r>
              <a:rPr lang="pl-PL" b="1" dirty="0">
                <a:solidFill>
                  <a:srgbClr val="000090"/>
                </a:solidFill>
              </a:rPr>
              <a:t>d</a:t>
            </a:r>
            <a:r>
              <a:rPr lang="pl-PL" b="1" dirty="0" smtClean="0">
                <a:solidFill>
                  <a:srgbClr val="000090"/>
                </a:solidFill>
              </a:rPr>
              <a:t>ie Ordnungszahl         1. , 2. ,  3. , …, 10. , … </a:t>
            </a:r>
          </a:p>
          <a:p>
            <a:r>
              <a:rPr lang="pl-PL" b="1">
                <a:solidFill>
                  <a:srgbClr val="000090"/>
                </a:solidFill>
              </a:rPr>
              <a:t>d</a:t>
            </a:r>
            <a:r>
              <a:rPr lang="pl-PL" b="1" smtClean="0">
                <a:solidFill>
                  <a:srgbClr val="000090"/>
                </a:solidFill>
              </a:rPr>
              <a:t>ie Bruchzahl                 ¼,  ½ ,  ¾ , …</a:t>
            </a:r>
            <a:endParaRPr lang="pl-PL" b="1" dirty="0" smtClean="0">
              <a:solidFill>
                <a:srgbClr val="000090"/>
              </a:solidFill>
            </a:endParaRPr>
          </a:p>
          <a:p>
            <a:r>
              <a:rPr lang="pl-PL" b="1" dirty="0" smtClean="0">
                <a:solidFill>
                  <a:srgbClr val="000090"/>
                </a:solidFill>
              </a:rPr>
              <a:t>arabische Ziffern           1, 2, 3, …, 20, …</a:t>
            </a:r>
          </a:p>
          <a:p>
            <a:r>
              <a:rPr lang="pl-PL" b="1" dirty="0">
                <a:solidFill>
                  <a:srgbClr val="000090"/>
                </a:solidFill>
              </a:rPr>
              <a:t>r</a:t>
            </a:r>
            <a:r>
              <a:rPr lang="pl-PL" b="1" dirty="0" smtClean="0">
                <a:solidFill>
                  <a:srgbClr val="000090"/>
                </a:solidFill>
              </a:rPr>
              <a:t>ömische Ziffern             I, II, III, … XX, …</a:t>
            </a:r>
            <a:endParaRPr lang="pl-PL" b="1" dirty="0">
              <a:solidFill>
                <a:srgbClr val="000090"/>
              </a:solidFill>
            </a:endParaRPr>
          </a:p>
        </p:txBody>
      </p:sp>
      <p:pic>
        <p:nvPicPr>
          <p:cNvPr id="4" name="Obraz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194001"/>
            <a:ext cx="2159000" cy="12236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367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456689" y="274638"/>
            <a:ext cx="1014349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Calibri"/>
              </a:rPr>
              <a:t>Rechenarten</a:t>
            </a:r>
            <a:endParaRPr lang="pl-PL" sz="7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18001"/>
            <a:ext cx="8229600" cy="4631134"/>
          </a:xfrm>
          <a:solidFill>
            <a:schemeClr val="bg1"/>
          </a:solidFill>
          <a:ln w="76200" cmpd="sng"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pl-PL" sz="4400" b="1" dirty="0" smtClean="0">
                <a:solidFill>
                  <a:srgbClr val="000090"/>
                </a:solidFill>
              </a:rPr>
              <a:t>das  Addieren                 3 + 2  = 5</a:t>
            </a:r>
          </a:p>
          <a:p>
            <a:pPr marL="0" indent="0">
              <a:buNone/>
            </a:pPr>
            <a:r>
              <a:rPr lang="pl-PL" sz="4400" b="1" dirty="0" smtClean="0">
                <a:solidFill>
                  <a:srgbClr val="000090"/>
                </a:solidFill>
              </a:rPr>
              <a:t>                                 </a:t>
            </a:r>
            <a:r>
              <a:rPr lang="pl-PL" sz="2800" b="1" dirty="0" smtClean="0">
                <a:solidFill>
                  <a:srgbClr val="000090"/>
                </a:solidFill>
              </a:rPr>
              <a:t>die Summe </a:t>
            </a:r>
          </a:p>
          <a:p>
            <a:pPr marL="0" indent="0">
              <a:buNone/>
            </a:pPr>
            <a:endParaRPr lang="pl-PL" sz="2800" b="1" dirty="0" smtClean="0">
              <a:solidFill>
                <a:srgbClr val="000090"/>
              </a:solidFill>
            </a:endParaRPr>
          </a:p>
          <a:p>
            <a:r>
              <a:rPr lang="pl-PL" sz="4400" b="1" dirty="0">
                <a:solidFill>
                  <a:srgbClr val="000090"/>
                </a:solidFill>
              </a:rPr>
              <a:t>d</a:t>
            </a:r>
            <a:r>
              <a:rPr lang="pl-PL" sz="4400" b="1" dirty="0" smtClean="0">
                <a:solidFill>
                  <a:srgbClr val="000090"/>
                </a:solidFill>
              </a:rPr>
              <a:t>as  Subtrahieren          3 – 2  = 1</a:t>
            </a:r>
          </a:p>
          <a:p>
            <a:pPr marL="0" indent="0">
              <a:buNone/>
            </a:pPr>
            <a:r>
              <a:rPr lang="pl-PL" sz="4400" b="1" dirty="0" smtClean="0">
                <a:solidFill>
                  <a:srgbClr val="000090"/>
                </a:solidFill>
              </a:rPr>
              <a:t>                                 </a:t>
            </a:r>
            <a:r>
              <a:rPr lang="pl-PL" sz="2800" b="1" dirty="0" smtClean="0">
                <a:solidFill>
                  <a:srgbClr val="000090"/>
                </a:solidFill>
              </a:rPr>
              <a:t> die Differenz</a:t>
            </a:r>
            <a:endParaRPr lang="pl-PL" sz="2800" b="1" dirty="0">
              <a:solidFill>
                <a:srgbClr val="000090"/>
              </a:solidFill>
            </a:endParaRPr>
          </a:p>
          <a:p>
            <a:endParaRPr lang="pl-PL" sz="4400" b="1" dirty="0">
              <a:solidFill>
                <a:srgbClr val="000090"/>
              </a:solidFill>
            </a:endParaRPr>
          </a:p>
          <a:p>
            <a:endParaRPr lang="pl-PL" sz="4400" b="1" dirty="0" smtClean="0">
              <a:solidFill>
                <a:srgbClr val="000090"/>
              </a:solidFill>
            </a:endParaRPr>
          </a:p>
          <a:p>
            <a:endParaRPr lang="pl-PL" sz="4400" b="1" dirty="0">
              <a:solidFill>
                <a:srgbClr val="000090"/>
              </a:solidFill>
            </a:endParaRPr>
          </a:p>
        </p:txBody>
      </p:sp>
      <p:cxnSp>
        <p:nvCxnSpPr>
          <p:cNvPr id="5" name="Łącznik prosty ze strzałką 4"/>
          <p:cNvCxnSpPr/>
          <p:nvPr/>
        </p:nvCxnSpPr>
        <p:spPr>
          <a:xfrm flipV="1">
            <a:off x="6480404" y="2390263"/>
            <a:ext cx="1512718" cy="597566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 flipV="1">
            <a:off x="6704511" y="4481744"/>
            <a:ext cx="1288611" cy="784304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Symbol zastępczy zawartości 2"/>
          <p:cNvSpPr txBox="1">
            <a:spLocks/>
          </p:cNvSpPr>
          <p:nvPr/>
        </p:nvSpPr>
        <p:spPr>
          <a:xfrm>
            <a:off x="457200" y="1718001"/>
            <a:ext cx="8229600" cy="4631134"/>
          </a:xfrm>
          <a:prstGeom prst="rect">
            <a:avLst/>
          </a:prstGeom>
          <a:solidFill>
            <a:schemeClr val="bg1"/>
          </a:solidFill>
          <a:ln w="76200" cmpd="sng"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4400" b="1" dirty="0" smtClean="0">
                <a:solidFill>
                  <a:srgbClr val="000090"/>
                </a:solidFill>
              </a:rPr>
              <a:t>das  Addieren                5 + 2  = 7</a:t>
            </a:r>
          </a:p>
          <a:p>
            <a:endParaRPr lang="pl-PL" sz="2800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pl-PL" sz="2800" b="1" dirty="0">
                <a:solidFill>
                  <a:srgbClr val="000090"/>
                </a:solidFill>
              </a:rPr>
              <a:t> </a:t>
            </a:r>
            <a:r>
              <a:rPr lang="pl-PL" sz="2800" b="1" dirty="0" smtClean="0">
                <a:solidFill>
                  <a:srgbClr val="000090"/>
                </a:solidFill>
              </a:rPr>
              <a:t>                                                         die Summe</a:t>
            </a:r>
          </a:p>
          <a:p>
            <a:endParaRPr lang="pl-PL" sz="4400" b="1" dirty="0" smtClean="0">
              <a:solidFill>
                <a:srgbClr val="000090"/>
              </a:solidFill>
            </a:endParaRPr>
          </a:p>
          <a:p>
            <a:pPr>
              <a:buFontTx/>
              <a:buChar char="•"/>
            </a:pPr>
            <a:r>
              <a:rPr lang="pl-PL" sz="4400" b="1" dirty="0" smtClean="0">
                <a:solidFill>
                  <a:srgbClr val="000090"/>
                </a:solidFill>
              </a:rPr>
              <a:t>das  Subtrahieren          5 </a:t>
            </a:r>
            <a:r>
              <a:rPr lang="pl-PL" sz="4400" b="1" dirty="0">
                <a:solidFill>
                  <a:srgbClr val="000090"/>
                </a:solidFill>
              </a:rPr>
              <a:t>-</a:t>
            </a:r>
            <a:r>
              <a:rPr lang="pl-PL" sz="4400" b="1" dirty="0" smtClean="0">
                <a:solidFill>
                  <a:srgbClr val="000090"/>
                </a:solidFill>
              </a:rPr>
              <a:t> 2  =  3</a:t>
            </a:r>
          </a:p>
          <a:p>
            <a:pPr marL="0" indent="0">
              <a:buNone/>
            </a:pPr>
            <a:r>
              <a:rPr lang="pl-PL" sz="2800" b="1" dirty="0" smtClean="0">
                <a:solidFill>
                  <a:srgbClr val="000090"/>
                </a:solidFill>
              </a:rPr>
              <a:t>       </a:t>
            </a:r>
          </a:p>
          <a:p>
            <a:pPr marL="0" indent="0">
              <a:buNone/>
            </a:pPr>
            <a:r>
              <a:rPr lang="pl-PL" sz="2800" b="1" dirty="0">
                <a:solidFill>
                  <a:srgbClr val="000090"/>
                </a:solidFill>
              </a:rPr>
              <a:t> </a:t>
            </a:r>
            <a:r>
              <a:rPr lang="pl-PL" sz="2800" b="1" dirty="0" smtClean="0">
                <a:solidFill>
                  <a:srgbClr val="000090"/>
                </a:solidFill>
              </a:rPr>
              <a:t>                                                          die Differenz</a:t>
            </a:r>
          </a:p>
          <a:p>
            <a:endParaRPr lang="pl-PL" sz="4400" b="1" dirty="0">
              <a:solidFill>
                <a:srgbClr val="000090"/>
              </a:solidFill>
            </a:endParaRPr>
          </a:p>
        </p:txBody>
      </p:sp>
      <p:cxnSp>
        <p:nvCxnSpPr>
          <p:cNvPr id="6" name="Łącznik prosty ze strzałką 5"/>
          <p:cNvCxnSpPr/>
          <p:nvPr/>
        </p:nvCxnSpPr>
        <p:spPr>
          <a:xfrm flipV="1">
            <a:off x="6947292" y="2371589"/>
            <a:ext cx="1045830" cy="877674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flipV="1">
            <a:off x="7208750" y="4985939"/>
            <a:ext cx="933775" cy="896348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50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587419" y="274638"/>
            <a:ext cx="10274219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Calibri"/>
              </a:rPr>
              <a:t>Rechenarten</a:t>
            </a:r>
            <a:endParaRPr lang="pl-PL" sz="7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18001"/>
            <a:ext cx="8229600" cy="4631134"/>
          </a:xfrm>
          <a:solidFill>
            <a:schemeClr val="bg1"/>
          </a:solidFill>
          <a:ln w="76200" cmpd="sng"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pl-PL" sz="4400" b="1" dirty="0" smtClean="0">
                <a:solidFill>
                  <a:srgbClr val="000090"/>
                </a:solidFill>
              </a:rPr>
              <a:t>das  Addieren                 3 + 2  = 5</a:t>
            </a:r>
          </a:p>
          <a:p>
            <a:pPr marL="0" indent="0">
              <a:buNone/>
            </a:pPr>
            <a:r>
              <a:rPr lang="pl-PL" sz="4400" b="1" dirty="0" smtClean="0">
                <a:solidFill>
                  <a:srgbClr val="000090"/>
                </a:solidFill>
              </a:rPr>
              <a:t>                                 </a:t>
            </a:r>
            <a:r>
              <a:rPr lang="pl-PL" sz="2800" b="1" dirty="0" smtClean="0">
                <a:solidFill>
                  <a:srgbClr val="000090"/>
                </a:solidFill>
              </a:rPr>
              <a:t>die Summe </a:t>
            </a:r>
          </a:p>
          <a:p>
            <a:pPr marL="0" indent="0">
              <a:buNone/>
            </a:pPr>
            <a:endParaRPr lang="pl-PL" sz="2800" b="1" dirty="0" smtClean="0">
              <a:solidFill>
                <a:srgbClr val="000090"/>
              </a:solidFill>
            </a:endParaRPr>
          </a:p>
          <a:p>
            <a:r>
              <a:rPr lang="pl-PL" sz="4400" b="1" dirty="0">
                <a:solidFill>
                  <a:srgbClr val="000090"/>
                </a:solidFill>
              </a:rPr>
              <a:t>d</a:t>
            </a:r>
            <a:r>
              <a:rPr lang="pl-PL" sz="4400" b="1" dirty="0" smtClean="0">
                <a:solidFill>
                  <a:srgbClr val="000090"/>
                </a:solidFill>
              </a:rPr>
              <a:t>as  Subtrahieren          3 – 2  = 1</a:t>
            </a:r>
          </a:p>
          <a:p>
            <a:pPr marL="0" indent="0">
              <a:buNone/>
            </a:pPr>
            <a:r>
              <a:rPr lang="pl-PL" sz="4400" b="1" dirty="0" smtClean="0">
                <a:solidFill>
                  <a:srgbClr val="000090"/>
                </a:solidFill>
              </a:rPr>
              <a:t>                                 </a:t>
            </a:r>
            <a:r>
              <a:rPr lang="pl-PL" sz="2800" b="1" dirty="0" smtClean="0">
                <a:solidFill>
                  <a:srgbClr val="000090"/>
                </a:solidFill>
              </a:rPr>
              <a:t> die Differenz</a:t>
            </a:r>
            <a:endParaRPr lang="pl-PL" sz="2800" b="1" dirty="0">
              <a:solidFill>
                <a:srgbClr val="000090"/>
              </a:solidFill>
            </a:endParaRPr>
          </a:p>
          <a:p>
            <a:endParaRPr lang="pl-PL" sz="4400" b="1" dirty="0">
              <a:solidFill>
                <a:srgbClr val="000090"/>
              </a:solidFill>
            </a:endParaRPr>
          </a:p>
          <a:p>
            <a:endParaRPr lang="pl-PL" sz="4400" b="1" dirty="0" smtClean="0">
              <a:solidFill>
                <a:srgbClr val="000090"/>
              </a:solidFill>
            </a:endParaRPr>
          </a:p>
          <a:p>
            <a:endParaRPr lang="pl-PL" sz="4400" b="1" dirty="0">
              <a:solidFill>
                <a:srgbClr val="000090"/>
              </a:solidFill>
            </a:endParaRPr>
          </a:p>
        </p:txBody>
      </p:sp>
      <p:cxnSp>
        <p:nvCxnSpPr>
          <p:cNvPr id="5" name="Łącznik prosty ze strzałką 4"/>
          <p:cNvCxnSpPr/>
          <p:nvPr/>
        </p:nvCxnSpPr>
        <p:spPr>
          <a:xfrm flipV="1">
            <a:off x="6480404" y="2390263"/>
            <a:ext cx="1512718" cy="597566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 flipV="1">
            <a:off x="6704511" y="4481744"/>
            <a:ext cx="1288611" cy="784304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Symbol zastępczy zawartości 2"/>
          <p:cNvSpPr txBox="1">
            <a:spLocks/>
          </p:cNvSpPr>
          <p:nvPr/>
        </p:nvSpPr>
        <p:spPr>
          <a:xfrm>
            <a:off x="457200" y="1718001"/>
            <a:ext cx="8229600" cy="4631134"/>
          </a:xfrm>
          <a:prstGeom prst="rect">
            <a:avLst/>
          </a:prstGeom>
          <a:solidFill>
            <a:schemeClr val="bg1"/>
          </a:solidFill>
          <a:ln w="76200" cmpd="sng"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4400" b="1" dirty="0" smtClean="0">
                <a:solidFill>
                  <a:srgbClr val="000090"/>
                </a:solidFill>
              </a:rPr>
              <a:t>das  Multiplizieren      2 x 5  = 10</a:t>
            </a:r>
          </a:p>
          <a:p>
            <a:pPr marL="0" indent="0">
              <a:buNone/>
            </a:pPr>
            <a:endParaRPr lang="pl-PL" sz="2800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pl-PL" sz="2800" b="1" dirty="0" smtClean="0">
                <a:solidFill>
                  <a:srgbClr val="000090"/>
                </a:solidFill>
              </a:rPr>
              <a:t>                                                           das Produkt                                                 </a:t>
            </a:r>
            <a:endParaRPr lang="pl-PL" sz="2800" b="1" dirty="0">
              <a:solidFill>
                <a:srgbClr val="000090"/>
              </a:solidFill>
            </a:endParaRPr>
          </a:p>
          <a:p>
            <a:endParaRPr lang="pl-PL" sz="4400" b="1" dirty="0" smtClean="0">
              <a:solidFill>
                <a:srgbClr val="000090"/>
              </a:solidFill>
            </a:endParaRPr>
          </a:p>
          <a:p>
            <a:pPr>
              <a:buFontTx/>
              <a:buChar char="•"/>
            </a:pPr>
            <a:r>
              <a:rPr lang="pl-PL" sz="4400" b="1" dirty="0" smtClean="0">
                <a:solidFill>
                  <a:srgbClr val="000090"/>
                </a:solidFill>
              </a:rPr>
              <a:t>das  Dividieren              10 : 2 = 5</a:t>
            </a:r>
          </a:p>
          <a:p>
            <a:pPr marL="0" indent="0">
              <a:buNone/>
            </a:pPr>
            <a:endParaRPr lang="pl-PL" sz="2800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pl-PL" sz="2800" b="1" dirty="0">
                <a:solidFill>
                  <a:srgbClr val="000090"/>
                </a:solidFill>
              </a:rPr>
              <a:t> </a:t>
            </a:r>
            <a:r>
              <a:rPr lang="pl-PL" sz="2800" b="1" dirty="0" smtClean="0">
                <a:solidFill>
                  <a:srgbClr val="000090"/>
                </a:solidFill>
              </a:rPr>
              <a:t>                                                      der Quotient </a:t>
            </a:r>
          </a:p>
          <a:p>
            <a:pPr marL="0" indent="0">
              <a:buNone/>
            </a:pPr>
            <a:r>
              <a:rPr lang="pl-PL" sz="2800" b="1" dirty="0">
                <a:solidFill>
                  <a:srgbClr val="000090"/>
                </a:solidFill>
              </a:rPr>
              <a:t> </a:t>
            </a:r>
            <a:r>
              <a:rPr lang="pl-PL" sz="2800" b="1" dirty="0" smtClean="0">
                <a:solidFill>
                  <a:srgbClr val="000090"/>
                </a:solidFill>
              </a:rPr>
              <a:t>                                                           </a:t>
            </a:r>
            <a:endParaRPr lang="pl-PL" sz="2800" b="1" dirty="0">
              <a:solidFill>
                <a:srgbClr val="000090"/>
              </a:solidFill>
            </a:endParaRPr>
          </a:p>
          <a:p>
            <a:pPr>
              <a:buFontTx/>
              <a:buChar char="•"/>
            </a:pPr>
            <a:endParaRPr lang="pl-PL" sz="4400" b="1" dirty="0" smtClean="0">
              <a:solidFill>
                <a:srgbClr val="000090"/>
              </a:solidFill>
            </a:endParaRPr>
          </a:p>
          <a:p>
            <a:pPr>
              <a:buFontTx/>
              <a:buChar char="•"/>
            </a:pPr>
            <a:endParaRPr lang="pl-PL" sz="4400" b="1" dirty="0">
              <a:solidFill>
                <a:srgbClr val="000090"/>
              </a:solidFill>
            </a:endParaRPr>
          </a:p>
          <a:p>
            <a:pPr>
              <a:buFontTx/>
              <a:buChar char="•"/>
            </a:pPr>
            <a:endParaRPr lang="pl-PL" sz="4400" b="1" dirty="0" smtClean="0">
              <a:solidFill>
                <a:srgbClr val="000090"/>
              </a:solidFill>
            </a:endParaRPr>
          </a:p>
          <a:p>
            <a:pPr>
              <a:buFontTx/>
              <a:buChar char="•"/>
            </a:pPr>
            <a:endParaRPr lang="pl-PL" sz="4400" b="1" dirty="0">
              <a:solidFill>
                <a:srgbClr val="000090"/>
              </a:solidFill>
            </a:endParaRPr>
          </a:p>
          <a:p>
            <a:pPr>
              <a:buFontTx/>
              <a:buChar char="•"/>
            </a:pPr>
            <a:endParaRPr lang="pl-PL" sz="4400" b="1" dirty="0" smtClean="0">
              <a:solidFill>
                <a:srgbClr val="000090"/>
              </a:solidFill>
            </a:endParaRPr>
          </a:p>
          <a:p>
            <a:endParaRPr lang="pl-PL" sz="4400" b="1" dirty="0" smtClean="0">
              <a:solidFill>
                <a:srgbClr val="000090"/>
              </a:solidFill>
            </a:endParaRPr>
          </a:p>
          <a:p>
            <a:endParaRPr lang="pl-PL" sz="4400" b="1" dirty="0">
              <a:solidFill>
                <a:srgbClr val="000090"/>
              </a:solidFill>
            </a:endParaRPr>
          </a:p>
        </p:txBody>
      </p:sp>
      <p:cxnSp>
        <p:nvCxnSpPr>
          <p:cNvPr id="6" name="Łącznik prosty ze strzałką 5"/>
          <p:cNvCxnSpPr/>
          <p:nvPr/>
        </p:nvCxnSpPr>
        <p:spPr>
          <a:xfrm flipV="1">
            <a:off x="7152726" y="2334242"/>
            <a:ext cx="840399" cy="989718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flipV="1">
            <a:off x="6928619" y="4929917"/>
            <a:ext cx="989802" cy="1008392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46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680797" y="274638"/>
            <a:ext cx="10367597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Calibri"/>
              </a:rPr>
              <a:t>Rechenarten</a:t>
            </a:r>
            <a:endParaRPr lang="pl-PL" sz="7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18001"/>
            <a:ext cx="8229600" cy="4631134"/>
          </a:xfrm>
          <a:solidFill>
            <a:schemeClr val="bg1"/>
          </a:solidFill>
          <a:ln w="76200" cmpd="sng"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pl-PL" sz="4400" b="1" dirty="0" smtClean="0">
                <a:solidFill>
                  <a:srgbClr val="000090"/>
                </a:solidFill>
              </a:rPr>
              <a:t>das  Addieren                 3 + 2  = 5</a:t>
            </a:r>
          </a:p>
          <a:p>
            <a:pPr marL="0" indent="0">
              <a:buNone/>
            </a:pPr>
            <a:r>
              <a:rPr lang="pl-PL" sz="4400" b="1" dirty="0" smtClean="0">
                <a:solidFill>
                  <a:srgbClr val="000090"/>
                </a:solidFill>
              </a:rPr>
              <a:t>                                 </a:t>
            </a:r>
            <a:r>
              <a:rPr lang="pl-PL" sz="2800" b="1" dirty="0" smtClean="0">
                <a:solidFill>
                  <a:srgbClr val="000090"/>
                </a:solidFill>
              </a:rPr>
              <a:t>die Summe </a:t>
            </a:r>
          </a:p>
          <a:p>
            <a:pPr marL="0" indent="0">
              <a:buNone/>
            </a:pPr>
            <a:endParaRPr lang="pl-PL" sz="2800" b="1" dirty="0" smtClean="0">
              <a:solidFill>
                <a:srgbClr val="000090"/>
              </a:solidFill>
            </a:endParaRPr>
          </a:p>
          <a:p>
            <a:r>
              <a:rPr lang="pl-PL" sz="4400" b="1" dirty="0">
                <a:solidFill>
                  <a:srgbClr val="000090"/>
                </a:solidFill>
              </a:rPr>
              <a:t>d</a:t>
            </a:r>
            <a:r>
              <a:rPr lang="pl-PL" sz="4400" b="1" dirty="0" smtClean="0">
                <a:solidFill>
                  <a:srgbClr val="000090"/>
                </a:solidFill>
              </a:rPr>
              <a:t>as  Subtrahieren          3 – 2  = 1</a:t>
            </a:r>
          </a:p>
          <a:p>
            <a:pPr marL="0" indent="0">
              <a:buNone/>
            </a:pPr>
            <a:r>
              <a:rPr lang="pl-PL" sz="4400" b="1" dirty="0" smtClean="0">
                <a:solidFill>
                  <a:srgbClr val="000090"/>
                </a:solidFill>
              </a:rPr>
              <a:t>                                 </a:t>
            </a:r>
            <a:r>
              <a:rPr lang="pl-PL" sz="2800" b="1" dirty="0" smtClean="0">
                <a:solidFill>
                  <a:srgbClr val="000090"/>
                </a:solidFill>
              </a:rPr>
              <a:t> die Differenz</a:t>
            </a:r>
            <a:endParaRPr lang="pl-PL" sz="2800" b="1" dirty="0">
              <a:solidFill>
                <a:srgbClr val="000090"/>
              </a:solidFill>
            </a:endParaRPr>
          </a:p>
          <a:p>
            <a:endParaRPr lang="pl-PL" sz="4400" b="1" dirty="0">
              <a:solidFill>
                <a:srgbClr val="000090"/>
              </a:solidFill>
            </a:endParaRPr>
          </a:p>
          <a:p>
            <a:endParaRPr lang="pl-PL" sz="4400" b="1" dirty="0" smtClean="0">
              <a:solidFill>
                <a:srgbClr val="000090"/>
              </a:solidFill>
            </a:endParaRPr>
          </a:p>
          <a:p>
            <a:endParaRPr lang="pl-PL" sz="4400" b="1" dirty="0">
              <a:solidFill>
                <a:srgbClr val="000090"/>
              </a:solidFill>
            </a:endParaRPr>
          </a:p>
        </p:txBody>
      </p:sp>
      <p:cxnSp>
        <p:nvCxnSpPr>
          <p:cNvPr id="5" name="Łącznik prosty ze strzałką 4"/>
          <p:cNvCxnSpPr/>
          <p:nvPr/>
        </p:nvCxnSpPr>
        <p:spPr>
          <a:xfrm flipV="1">
            <a:off x="6480404" y="2390263"/>
            <a:ext cx="1512718" cy="597566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 flipV="1">
            <a:off x="6704511" y="4481744"/>
            <a:ext cx="1288611" cy="784304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Symbol zastępczy zawartości 2"/>
          <p:cNvSpPr txBox="1">
            <a:spLocks/>
          </p:cNvSpPr>
          <p:nvPr/>
        </p:nvSpPr>
        <p:spPr>
          <a:xfrm>
            <a:off x="457200" y="1718001"/>
            <a:ext cx="8229600" cy="4631134"/>
          </a:xfrm>
          <a:prstGeom prst="rect">
            <a:avLst/>
          </a:prstGeom>
          <a:solidFill>
            <a:schemeClr val="bg1"/>
          </a:solidFill>
          <a:ln w="76200" cmpd="sng"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4400" b="1" dirty="0">
                <a:solidFill>
                  <a:srgbClr val="000090"/>
                </a:solidFill>
              </a:rPr>
              <a:t>d</a:t>
            </a:r>
            <a:r>
              <a:rPr lang="pl-PL" sz="4400" b="1" dirty="0" smtClean="0">
                <a:solidFill>
                  <a:srgbClr val="000090"/>
                </a:solidFill>
              </a:rPr>
              <a:t>as  Wurzelziehen             √4 = 2  </a:t>
            </a:r>
          </a:p>
          <a:p>
            <a:pPr marL="0" indent="0">
              <a:buNone/>
            </a:pPr>
            <a:endParaRPr lang="pl-PL" sz="2800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pl-PL" sz="2800" b="1" dirty="0" smtClean="0">
                <a:solidFill>
                  <a:srgbClr val="000090"/>
                </a:solidFill>
              </a:rPr>
              <a:t>                                                             die </a:t>
            </a:r>
            <a:r>
              <a:rPr lang="pl-PL" sz="2800" b="1" dirty="0">
                <a:solidFill>
                  <a:srgbClr val="000090"/>
                </a:solidFill>
              </a:rPr>
              <a:t>W</a:t>
            </a:r>
            <a:r>
              <a:rPr lang="pl-PL" sz="2800" b="1" dirty="0" smtClean="0">
                <a:solidFill>
                  <a:srgbClr val="000090"/>
                </a:solidFill>
              </a:rPr>
              <a:t>urzel                                                 [ die Wurzel aus … ziehen ]</a:t>
            </a:r>
          </a:p>
          <a:p>
            <a:pPr marL="0" indent="0">
              <a:buNone/>
            </a:pPr>
            <a:endParaRPr lang="pl-PL" sz="2800" b="1" dirty="0">
              <a:solidFill>
                <a:srgbClr val="000090"/>
              </a:solidFill>
            </a:endParaRPr>
          </a:p>
          <a:p>
            <a:pPr>
              <a:buFontTx/>
              <a:buChar char="•"/>
            </a:pPr>
            <a:r>
              <a:rPr lang="pl-PL" sz="4400" b="1" dirty="0">
                <a:solidFill>
                  <a:srgbClr val="000090"/>
                </a:solidFill>
              </a:rPr>
              <a:t>d</a:t>
            </a:r>
            <a:r>
              <a:rPr lang="pl-PL" sz="4400" b="1" dirty="0" smtClean="0">
                <a:solidFill>
                  <a:srgbClr val="000090"/>
                </a:solidFill>
              </a:rPr>
              <a:t>as Potenzieren       10</a:t>
            </a:r>
            <a:r>
              <a:rPr lang="pl-PL" sz="4400" b="1" baseline="30000" dirty="0" smtClean="0">
                <a:solidFill>
                  <a:srgbClr val="000090"/>
                </a:solidFill>
              </a:rPr>
              <a:t>2</a:t>
            </a:r>
            <a:r>
              <a:rPr lang="pl-PL" sz="4400" dirty="0" smtClean="0"/>
              <a:t> </a:t>
            </a:r>
            <a:r>
              <a:rPr lang="pl-PL" sz="4400" b="1" dirty="0" smtClean="0">
                <a:solidFill>
                  <a:srgbClr val="000090"/>
                </a:solidFill>
              </a:rPr>
              <a:t> = 100</a:t>
            </a:r>
          </a:p>
          <a:p>
            <a:pPr marL="0" indent="0">
              <a:buNone/>
            </a:pPr>
            <a:endParaRPr lang="pl-PL" sz="2800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pl-PL" sz="2800" b="1" dirty="0">
                <a:solidFill>
                  <a:srgbClr val="000090"/>
                </a:solidFill>
              </a:rPr>
              <a:t> </a:t>
            </a:r>
            <a:r>
              <a:rPr lang="pl-PL" sz="2800" b="1" dirty="0" smtClean="0">
                <a:solidFill>
                  <a:srgbClr val="000090"/>
                </a:solidFill>
              </a:rPr>
              <a:t>           die Basis                                         der Exponent</a:t>
            </a:r>
          </a:p>
          <a:p>
            <a:pPr marL="0" indent="0">
              <a:buNone/>
            </a:pPr>
            <a:r>
              <a:rPr lang="pl-PL" sz="4400" b="1" dirty="0" smtClean="0">
                <a:solidFill>
                  <a:srgbClr val="000090"/>
                </a:solidFill>
              </a:rPr>
              <a:t>   </a:t>
            </a:r>
          </a:p>
          <a:p>
            <a:pPr>
              <a:buFontTx/>
              <a:buChar char="•"/>
            </a:pPr>
            <a:endParaRPr lang="pl-PL" sz="2800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pl-PL" sz="2800" b="1" dirty="0" smtClean="0">
                <a:solidFill>
                  <a:srgbClr val="000090"/>
                </a:solidFill>
              </a:rPr>
              <a:t> </a:t>
            </a:r>
            <a:endParaRPr lang="pl-PL" sz="2800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pl-PL" sz="2800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pl-PL" sz="2800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pl-PL" sz="2800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pl-PL" sz="2800" b="1" dirty="0">
                <a:solidFill>
                  <a:srgbClr val="000090"/>
                </a:solidFill>
              </a:rPr>
              <a:t> </a:t>
            </a:r>
            <a:r>
              <a:rPr lang="pl-PL" sz="2800" b="1" dirty="0" smtClean="0">
                <a:solidFill>
                  <a:srgbClr val="000090"/>
                </a:solidFill>
              </a:rPr>
              <a:t>                                                    </a:t>
            </a:r>
          </a:p>
          <a:p>
            <a:pPr marL="0" indent="0">
              <a:buNone/>
            </a:pPr>
            <a:r>
              <a:rPr lang="pl-PL" sz="2800" b="1" dirty="0">
                <a:solidFill>
                  <a:srgbClr val="000090"/>
                </a:solidFill>
              </a:rPr>
              <a:t> </a:t>
            </a:r>
            <a:r>
              <a:rPr lang="pl-PL" sz="2800" b="1" dirty="0" smtClean="0">
                <a:solidFill>
                  <a:srgbClr val="000090"/>
                </a:solidFill>
              </a:rPr>
              <a:t>                                                           </a:t>
            </a:r>
            <a:endParaRPr lang="pl-PL" sz="2800" b="1" dirty="0">
              <a:solidFill>
                <a:srgbClr val="000090"/>
              </a:solidFill>
            </a:endParaRPr>
          </a:p>
          <a:p>
            <a:pPr>
              <a:buFontTx/>
              <a:buChar char="•"/>
            </a:pPr>
            <a:endParaRPr lang="pl-PL" sz="4400" b="1" dirty="0" smtClean="0">
              <a:solidFill>
                <a:srgbClr val="000090"/>
              </a:solidFill>
            </a:endParaRPr>
          </a:p>
          <a:p>
            <a:pPr>
              <a:buFontTx/>
              <a:buChar char="•"/>
            </a:pPr>
            <a:endParaRPr lang="pl-PL" sz="4400" b="1" dirty="0">
              <a:solidFill>
                <a:srgbClr val="000090"/>
              </a:solidFill>
            </a:endParaRPr>
          </a:p>
          <a:p>
            <a:pPr>
              <a:buFontTx/>
              <a:buChar char="•"/>
            </a:pPr>
            <a:endParaRPr lang="pl-PL" sz="4400" b="1" dirty="0" smtClean="0">
              <a:solidFill>
                <a:srgbClr val="000090"/>
              </a:solidFill>
            </a:endParaRPr>
          </a:p>
          <a:p>
            <a:pPr>
              <a:buFontTx/>
              <a:buChar char="•"/>
            </a:pPr>
            <a:endParaRPr lang="pl-PL" sz="4400" b="1" dirty="0">
              <a:solidFill>
                <a:srgbClr val="000090"/>
              </a:solidFill>
            </a:endParaRPr>
          </a:p>
          <a:p>
            <a:pPr>
              <a:buFontTx/>
              <a:buChar char="•"/>
            </a:pPr>
            <a:endParaRPr lang="pl-PL" sz="4400" b="1" dirty="0" smtClean="0">
              <a:solidFill>
                <a:srgbClr val="000090"/>
              </a:solidFill>
            </a:endParaRPr>
          </a:p>
          <a:p>
            <a:pPr>
              <a:buFontTx/>
              <a:buChar char="•"/>
            </a:pPr>
            <a:r>
              <a:rPr lang="pl-PL" sz="4400" b="1" dirty="0" smtClean="0">
                <a:solidFill>
                  <a:srgbClr val="000090"/>
                </a:solidFill>
              </a:rPr>
              <a:t> Symbole: </a:t>
            </a:r>
          </a:p>
          <a:p>
            <a:pPr marL="0" indent="0">
              <a:buFont typeface="Arial"/>
              <a:buNone/>
            </a:pPr>
            <a:r>
              <a:rPr lang="pl-PL" sz="4400" b="1" dirty="0" smtClean="0">
                <a:solidFill>
                  <a:srgbClr val="000090"/>
                </a:solidFill>
              </a:rPr>
              <a:t>    </a:t>
            </a:r>
            <a:r>
              <a:rPr lang="pl-PL" sz="4400" b="1" dirty="0" smtClean="0">
                <a:solidFill>
                  <a:srgbClr val="FF0000"/>
                </a:solidFill>
              </a:rPr>
              <a:t>+</a:t>
            </a:r>
            <a:r>
              <a:rPr lang="pl-PL" sz="4400" b="1" dirty="0" smtClean="0">
                <a:solidFill>
                  <a:srgbClr val="000090"/>
                </a:solidFill>
              </a:rPr>
              <a:t>   </a:t>
            </a:r>
            <a:r>
              <a:rPr lang="pl-PL" sz="4000" b="1" dirty="0" smtClean="0">
                <a:solidFill>
                  <a:srgbClr val="000090"/>
                </a:solidFill>
              </a:rPr>
              <a:t>plus                       </a:t>
            </a:r>
            <a:r>
              <a:rPr lang="pl-PL" sz="4000" b="1" dirty="0" smtClean="0">
                <a:solidFill>
                  <a:srgbClr val="FF0000"/>
                </a:solidFill>
              </a:rPr>
              <a:t>  -      </a:t>
            </a:r>
            <a:r>
              <a:rPr lang="pl-PL" sz="4000" b="1" dirty="0" smtClean="0">
                <a:solidFill>
                  <a:srgbClr val="000090"/>
                </a:solidFill>
              </a:rPr>
              <a:t>minus</a:t>
            </a:r>
          </a:p>
          <a:p>
            <a:pPr marL="0" indent="0">
              <a:buFont typeface="Arial"/>
              <a:buNone/>
            </a:pPr>
            <a:r>
              <a:rPr lang="pl-PL" sz="4000" b="1" dirty="0" smtClean="0">
                <a:solidFill>
                  <a:srgbClr val="000090"/>
                </a:solidFill>
              </a:rPr>
              <a:t>    </a:t>
            </a:r>
            <a:r>
              <a:rPr lang="pl-PL" sz="4000" b="1" dirty="0" smtClean="0">
                <a:solidFill>
                  <a:srgbClr val="FF0000"/>
                </a:solidFill>
              </a:rPr>
              <a:t> :  </a:t>
            </a:r>
            <a:r>
              <a:rPr lang="pl-PL" sz="4000" b="1" dirty="0" smtClean="0">
                <a:solidFill>
                  <a:srgbClr val="000090"/>
                </a:solidFill>
              </a:rPr>
              <a:t>geteilt durch            </a:t>
            </a:r>
            <a:r>
              <a:rPr lang="pl-PL" sz="4000" b="1" dirty="0" smtClean="0">
                <a:solidFill>
                  <a:srgbClr val="FF0000"/>
                </a:solidFill>
              </a:rPr>
              <a:t>x</a:t>
            </a:r>
            <a:r>
              <a:rPr lang="pl-PL" sz="4000" b="1" dirty="0" smtClean="0">
                <a:solidFill>
                  <a:srgbClr val="000090"/>
                </a:solidFill>
              </a:rPr>
              <a:t>     mal                 </a:t>
            </a:r>
          </a:p>
          <a:p>
            <a:endParaRPr lang="pl-PL" sz="4400" b="1" dirty="0" smtClean="0">
              <a:solidFill>
                <a:srgbClr val="000090"/>
              </a:solidFill>
            </a:endParaRPr>
          </a:p>
          <a:p>
            <a:endParaRPr lang="pl-PL" sz="4400" b="1" dirty="0">
              <a:solidFill>
                <a:srgbClr val="000090"/>
              </a:solidFill>
            </a:endParaRPr>
          </a:p>
        </p:txBody>
      </p:sp>
      <p:cxnSp>
        <p:nvCxnSpPr>
          <p:cNvPr id="6" name="Łącznik prosty ze strzałką 5"/>
          <p:cNvCxnSpPr/>
          <p:nvPr/>
        </p:nvCxnSpPr>
        <p:spPr>
          <a:xfrm flipV="1">
            <a:off x="7152726" y="2334242"/>
            <a:ext cx="840399" cy="989718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6237623" y="4817873"/>
            <a:ext cx="1213908" cy="1157784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 flipV="1">
            <a:off x="2820003" y="4817873"/>
            <a:ext cx="2763977" cy="1213805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736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680797" y="274638"/>
            <a:ext cx="10367597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Calibri"/>
              </a:rPr>
              <a:t>Rechenarten</a:t>
            </a:r>
            <a:endParaRPr lang="pl-PL" sz="7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18001"/>
            <a:ext cx="8229600" cy="4631134"/>
          </a:xfrm>
          <a:solidFill>
            <a:schemeClr val="bg1"/>
          </a:solidFill>
          <a:ln w="76200" cmpd="sng"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pl-PL" sz="4400" b="1" dirty="0" smtClean="0">
                <a:solidFill>
                  <a:srgbClr val="000090"/>
                </a:solidFill>
              </a:rPr>
              <a:t>das  Addieren                 3 + 2  = 5</a:t>
            </a:r>
          </a:p>
          <a:p>
            <a:pPr marL="0" indent="0">
              <a:buNone/>
            </a:pPr>
            <a:r>
              <a:rPr lang="pl-PL" sz="4400" b="1" dirty="0" smtClean="0">
                <a:solidFill>
                  <a:srgbClr val="000090"/>
                </a:solidFill>
              </a:rPr>
              <a:t>                                 </a:t>
            </a:r>
            <a:r>
              <a:rPr lang="pl-PL" sz="2800" b="1" dirty="0" smtClean="0">
                <a:solidFill>
                  <a:srgbClr val="000090"/>
                </a:solidFill>
              </a:rPr>
              <a:t>die Summe </a:t>
            </a:r>
          </a:p>
          <a:p>
            <a:pPr marL="0" indent="0">
              <a:buNone/>
            </a:pPr>
            <a:endParaRPr lang="pl-PL" sz="2800" b="1" dirty="0" smtClean="0">
              <a:solidFill>
                <a:srgbClr val="000090"/>
              </a:solidFill>
            </a:endParaRPr>
          </a:p>
          <a:p>
            <a:r>
              <a:rPr lang="pl-PL" sz="4400" b="1" dirty="0">
                <a:solidFill>
                  <a:srgbClr val="000090"/>
                </a:solidFill>
              </a:rPr>
              <a:t>d</a:t>
            </a:r>
            <a:r>
              <a:rPr lang="pl-PL" sz="4400" b="1" dirty="0" smtClean="0">
                <a:solidFill>
                  <a:srgbClr val="000090"/>
                </a:solidFill>
              </a:rPr>
              <a:t>as  Subtrahieren          3 – 2  = 1</a:t>
            </a:r>
          </a:p>
          <a:p>
            <a:pPr marL="0" indent="0">
              <a:buNone/>
            </a:pPr>
            <a:r>
              <a:rPr lang="pl-PL" sz="4400" b="1" dirty="0" smtClean="0">
                <a:solidFill>
                  <a:srgbClr val="000090"/>
                </a:solidFill>
              </a:rPr>
              <a:t>                                 </a:t>
            </a:r>
            <a:r>
              <a:rPr lang="pl-PL" sz="2800" b="1" dirty="0" smtClean="0">
                <a:solidFill>
                  <a:srgbClr val="000090"/>
                </a:solidFill>
              </a:rPr>
              <a:t> die Differenz</a:t>
            </a:r>
            <a:endParaRPr lang="pl-PL" sz="2800" b="1" dirty="0">
              <a:solidFill>
                <a:srgbClr val="000090"/>
              </a:solidFill>
            </a:endParaRPr>
          </a:p>
          <a:p>
            <a:endParaRPr lang="pl-PL" sz="4400" b="1" dirty="0">
              <a:solidFill>
                <a:srgbClr val="000090"/>
              </a:solidFill>
            </a:endParaRPr>
          </a:p>
          <a:p>
            <a:endParaRPr lang="pl-PL" sz="4400" b="1" dirty="0" smtClean="0">
              <a:solidFill>
                <a:srgbClr val="000090"/>
              </a:solidFill>
            </a:endParaRPr>
          </a:p>
          <a:p>
            <a:endParaRPr lang="pl-PL" sz="4400" b="1" dirty="0">
              <a:solidFill>
                <a:srgbClr val="000090"/>
              </a:solidFill>
            </a:endParaRPr>
          </a:p>
        </p:txBody>
      </p:sp>
      <p:cxnSp>
        <p:nvCxnSpPr>
          <p:cNvPr id="5" name="Łącznik prosty ze strzałką 4"/>
          <p:cNvCxnSpPr/>
          <p:nvPr/>
        </p:nvCxnSpPr>
        <p:spPr>
          <a:xfrm flipV="1">
            <a:off x="6480404" y="2390263"/>
            <a:ext cx="1512718" cy="597566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 flipV="1">
            <a:off x="6704511" y="4481744"/>
            <a:ext cx="1288611" cy="784304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Symbol zastępczy zawartości 2"/>
          <p:cNvSpPr txBox="1">
            <a:spLocks/>
          </p:cNvSpPr>
          <p:nvPr/>
        </p:nvSpPr>
        <p:spPr>
          <a:xfrm>
            <a:off x="457200" y="1718001"/>
            <a:ext cx="8229600" cy="4631134"/>
          </a:xfrm>
          <a:prstGeom prst="rect">
            <a:avLst/>
          </a:prstGeom>
          <a:solidFill>
            <a:schemeClr val="bg1"/>
          </a:solidFill>
          <a:ln w="76200" cmpd="sng"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4400" b="1" dirty="0">
                <a:solidFill>
                  <a:srgbClr val="000090"/>
                </a:solidFill>
              </a:rPr>
              <a:t>e</a:t>
            </a:r>
            <a:r>
              <a:rPr lang="pl-PL" sz="4400" b="1" dirty="0" smtClean="0">
                <a:solidFill>
                  <a:srgbClr val="000090"/>
                </a:solidFill>
              </a:rPr>
              <a:t>ine </a:t>
            </a:r>
            <a:r>
              <a:rPr lang="pl-PL" sz="4400" b="1" dirty="0" smtClean="0">
                <a:solidFill>
                  <a:srgbClr val="FF0000"/>
                </a:solidFill>
              </a:rPr>
              <a:t>Gleichung</a:t>
            </a:r>
            <a:r>
              <a:rPr lang="pl-PL" sz="4400" b="1" dirty="0" smtClean="0">
                <a:solidFill>
                  <a:srgbClr val="000090"/>
                </a:solidFill>
              </a:rPr>
              <a:t> lösen </a:t>
            </a:r>
          </a:p>
          <a:p>
            <a:pPr marL="0" indent="0">
              <a:buNone/>
            </a:pPr>
            <a:endParaRPr lang="pl-PL" sz="4400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pl-PL" sz="2800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pl-PL" sz="2800" b="1" dirty="0" smtClean="0">
                <a:solidFill>
                  <a:srgbClr val="000090"/>
                </a:solidFill>
              </a:rPr>
              <a:t>                                                                                              </a:t>
            </a:r>
            <a:endParaRPr lang="pl-PL" sz="4400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pl-PL" sz="2800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pl-PL" sz="2800" b="1" dirty="0">
                <a:solidFill>
                  <a:srgbClr val="000090"/>
                </a:solidFill>
              </a:rPr>
              <a:t> </a:t>
            </a:r>
            <a:r>
              <a:rPr lang="pl-PL" sz="2800" b="1" dirty="0" smtClean="0">
                <a:solidFill>
                  <a:srgbClr val="000090"/>
                </a:solidFill>
              </a:rPr>
              <a:t> </a:t>
            </a:r>
          </a:p>
          <a:p>
            <a:pPr marL="0" indent="0">
              <a:buNone/>
            </a:pPr>
            <a:r>
              <a:rPr lang="pl-PL" sz="4400" b="1" dirty="0" smtClean="0">
                <a:solidFill>
                  <a:srgbClr val="000090"/>
                </a:solidFill>
              </a:rPr>
              <a:t> </a:t>
            </a:r>
            <a:r>
              <a:rPr lang="pl-PL" sz="2800" b="1" dirty="0" smtClean="0">
                <a:solidFill>
                  <a:srgbClr val="000090"/>
                </a:solidFill>
              </a:rPr>
              <a:t>  die Unbekannten</a:t>
            </a:r>
          </a:p>
          <a:p>
            <a:pPr>
              <a:buFontTx/>
              <a:buChar char="•"/>
            </a:pPr>
            <a:endParaRPr lang="pl-PL" sz="2800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pl-PL" sz="2800" b="1" dirty="0" smtClean="0">
                <a:solidFill>
                  <a:srgbClr val="000090"/>
                </a:solidFill>
              </a:rPr>
              <a:t> </a:t>
            </a:r>
            <a:endParaRPr lang="pl-PL" sz="2800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pl-PL" sz="2800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pl-PL" sz="2800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pl-PL" sz="2800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pl-PL" sz="2800" b="1" dirty="0">
                <a:solidFill>
                  <a:srgbClr val="000090"/>
                </a:solidFill>
              </a:rPr>
              <a:t> </a:t>
            </a:r>
            <a:r>
              <a:rPr lang="pl-PL" sz="2800" b="1" dirty="0" smtClean="0">
                <a:solidFill>
                  <a:srgbClr val="000090"/>
                </a:solidFill>
              </a:rPr>
              <a:t>                                                    </a:t>
            </a:r>
          </a:p>
          <a:p>
            <a:pPr marL="0" indent="0">
              <a:buNone/>
            </a:pPr>
            <a:r>
              <a:rPr lang="pl-PL" sz="2800" b="1" dirty="0">
                <a:solidFill>
                  <a:srgbClr val="000090"/>
                </a:solidFill>
              </a:rPr>
              <a:t> </a:t>
            </a:r>
            <a:r>
              <a:rPr lang="pl-PL" sz="2800" b="1" dirty="0" smtClean="0">
                <a:solidFill>
                  <a:srgbClr val="000090"/>
                </a:solidFill>
              </a:rPr>
              <a:t>                                                           </a:t>
            </a:r>
            <a:endParaRPr lang="pl-PL" sz="2800" b="1" dirty="0">
              <a:solidFill>
                <a:srgbClr val="000090"/>
              </a:solidFill>
            </a:endParaRPr>
          </a:p>
          <a:p>
            <a:pPr>
              <a:buFontTx/>
              <a:buChar char="•"/>
            </a:pPr>
            <a:endParaRPr lang="pl-PL" sz="4400" b="1" dirty="0" smtClean="0">
              <a:solidFill>
                <a:srgbClr val="000090"/>
              </a:solidFill>
            </a:endParaRPr>
          </a:p>
          <a:p>
            <a:pPr>
              <a:buFontTx/>
              <a:buChar char="•"/>
            </a:pPr>
            <a:endParaRPr lang="pl-PL" sz="4400" b="1" dirty="0">
              <a:solidFill>
                <a:srgbClr val="000090"/>
              </a:solidFill>
            </a:endParaRPr>
          </a:p>
          <a:p>
            <a:pPr>
              <a:buFontTx/>
              <a:buChar char="•"/>
            </a:pPr>
            <a:endParaRPr lang="pl-PL" sz="4400" b="1" dirty="0" smtClean="0">
              <a:solidFill>
                <a:srgbClr val="000090"/>
              </a:solidFill>
            </a:endParaRPr>
          </a:p>
          <a:p>
            <a:pPr>
              <a:buFontTx/>
              <a:buChar char="•"/>
            </a:pPr>
            <a:endParaRPr lang="pl-PL" sz="4400" b="1" dirty="0">
              <a:solidFill>
                <a:srgbClr val="000090"/>
              </a:solidFill>
            </a:endParaRPr>
          </a:p>
          <a:p>
            <a:pPr>
              <a:buFontTx/>
              <a:buChar char="•"/>
            </a:pPr>
            <a:endParaRPr lang="pl-PL" sz="4400" b="1" dirty="0" smtClean="0">
              <a:solidFill>
                <a:srgbClr val="000090"/>
              </a:solidFill>
            </a:endParaRPr>
          </a:p>
          <a:p>
            <a:pPr>
              <a:buFontTx/>
              <a:buChar char="•"/>
            </a:pPr>
            <a:r>
              <a:rPr lang="pl-PL" sz="4400" b="1" dirty="0" smtClean="0">
                <a:solidFill>
                  <a:srgbClr val="000090"/>
                </a:solidFill>
              </a:rPr>
              <a:t> Symbole: </a:t>
            </a:r>
          </a:p>
          <a:p>
            <a:pPr marL="0" indent="0">
              <a:buFont typeface="Arial"/>
              <a:buNone/>
            </a:pPr>
            <a:r>
              <a:rPr lang="pl-PL" sz="4400" b="1" dirty="0" smtClean="0">
                <a:solidFill>
                  <a:srgbClr val="000090"/>
                </a:solidFill>
              </a:rPr>
              <a:t>    </a:t>
            </a:r>
            <a:r>
              <a:rPr lang="pl-PL" sz="4400" b="1" dirty="0" smtClean="0">
                <a:solidFill>
                  <a:srgbClr val="FF0000"/>
                </a:solidFill>
              </a:rPr>
              <a:t>+</a:t>
            </a:r>
            <a:r>
              <a:rPr lang="pl-PL" sz="4400" b="1" dirty="0" smtClean="0">
                <a:solidFill>
                  <a:srgbClr val="000090"/>
                </a:solidFill>
              </a:rPr>
              <a:t>   </a:t>
            </a:r>
            <a:r>
              <a:rPr lang="pl-PL" sz="4000" b="1" dirty="0" smtClean="0">
                <a:solidFill>
                  <a:srgbClr val="000090"/>
                </a:solidFill>
              </a:rPr>
              <a:t>plus                       </a:t>
            </a:r>
            <a:r>
              <a:rPr lang="pl-PL" sz="4000" b="1" dirty="0" smtClean="0">
                <a:solidFill>
                  <a:srgbClr val="FF0000"/>
                </a:solidFill>
              </a:rPr>
              <a:t>  -      </a:t>
            </a:r>
            <a:r>
              <a:rPr lang="pl-PL" sz="4000" b="1" dirty="0" smtClean="0">
                <a:solidFill>
                  <a:srgbClr val="000090"/>
                </a:solidFill>
              </a:rPr>
              <a:t>minus</a:t>
            </a:r>
          </a:p>
          <a:p>
            <a:pPr marL="0" indent="0">
              <a:buFont typeface="Arial"/>
              <a:buNone/>
            </a:pPr>
            <a:r>
              <a:rPr lang="pl-PL" sz="4000" b="1" dirty="0" smtClean="0">
                <a:solidFill>
                  <a:srgbClr val="000090"/>
                </a:solidFill>
              </a:rPr>
              <a:t>    </a:t>
            </a:r>
            <a:r>
              <a:rPr lang="pl-PL" sz="4000" b="1" dirty="0" smtClean="0">
                <a:solidFill>
                  <a:srgbClr val="FF0000"/>
                </a:solidFill>
              </a:rPr>
              <a:t> :  </a:t>
            </a:r>
            <a:r>
              <a:rPr lang="pl-PL" sz="4000" b="1" dirty="0" smtClean="0">
                <a:solidFill>
                  <a:srgbClr val="000090"/>
                </a:solidFill>
              </a:rPr>
              <a:t>geteilt durch            </a:t>
            </a:r>
            <a:r>
              <a:rPr lang="pl-PL" sz="4000" b="1" dirty="0" smtClean="0">
                <a:solidFill>
                  <a:srgbClr val="FF0000"/>
                </a:solidFill>
              </a:rPr>
              <a:t>x</a:t>
            </a:r>
            <a:r>
              <a:rPr lang="pl-PL" sz="4000" b="1" dirty="0" smtClean="0">
                <a:solidFill>
                  <a:srgbClr val="000090"/>
                </a:solidFill>
              </a:rPr>
              <a:t>     mal                 </a:t>
            </a:r>
          </a:p>
          <a:p>
            <a:endParaRPr lang="pl-PL" sz="4400" b="1" dirty="0" smtClean="0">
              <a:solidFill>
                <a:srgbClr val="000090"/>
              </a:solidFill>
            </a:endParaRPr>
          </a:p>
          <a:p>
            <a:endParaRPr lang="pl-PL" sz="4400" b="1" dirty="0">
              <a:solidFill>
                <a:srgbClr val="000090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572623"/>
              </p:ext>
            </p:extLst>
          </p:nvPr>
        </p:nvGraphicFramePr>
        <p:xfrm>
          <a:off x="1903063" y="4186770"/>
          <a:ext cx="5643685" cy="1437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685"/>
              </a:tblGrid>
              <a:tr h="1437892">
                <a:tc>
                  <a:txBody>
                    <a:bodyPr/>
                    <a:lstStyle/>
                    <a:p>
                      <a:r>
                        <a:rPr lang="pl-PL" dirty="0" smtClean="0"/>
                        <a:t>    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PoleTekstowe 10"/>
          <p:cNvSpPr txBox="1"/>
          <p:nvPr/>
        </p:nvSpPr>
        <p:spPr>
          <a:xfrm>
            <a:off x="2222387" y="4351025"/>
            <a:ext cx="41895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5400" b="1" dirty="0" smtClean="0">
                <a:solidFill>
                  <a:srgbClr val="FF0000"/>
                </a:solidFill>
              </a:rPr>
              <a:t>5 + 2y + y = 12</a:t>
            </a:r>
            <a:endParaRPr lang="pl-PL" sz="5400" b="1" dirty="0">
              <a:solidFill>
                <a:srgbClr val="FF0000"/>
              </a:solidFill>
            </a:endParaRPr>
          </a:p>
        </p:txBody>
      </p:sp>
      <p:sp>
        <p:nvSpPr>
          <p:cNvPr id="14" name="PoleTekstowe 13"/>
          <p:cNvSpPr txBox="1"/>
          <p:nvPr/>
        </p:nvSpPr>
        <p:spPr>
          <a:xfrm>
            <a:off x="2185035" y="4182960"/>
            <a:ext cx="23531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4400" dirty="0"/>
          </a:p>
        </p:txBody>
      </p:sp>
      <p:cxnSp>
        <p:nvCxnSpPr>
          <p:cNvPr id="13" name="Łącznik prosty ze strzałką 12"/>
          <p:cNvCxnSpPr/>
          <p:nvPr/>
        </p:nvCxnSpPr>
        <p:spPr>
          <a:xfrm>
            <a:off x="2988083" y="2390263"/>
            <a:ext cx="2072982" cy="1792697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V="1">
            <a:off x="3398944" y="5266048"/>
            <a:ext cx="410861" cy="522870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 flipV="1">
            <a:off x="3398944" y="5266048"/>
            <a:ext cx="1400664" cy="709609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259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381987" y="0"/>
            <a:ext cx="10068788" cy="150653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Calibri"/>
              </a:rPr>
              <a:t>Symbole</a:t>
            </a:r>
            <a:endParaRPr lang="pl-PL" sz="7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18001"/>
            <a:ext cx="8229600" cy="4631134"/>
          </a:xfrm>
          <a:solidFill>
            <a:schemeClr val="bg1"/>
          </a:solidFill>
          <a:ln w="76200" cmpd="sng">
            <a:solidFill>
              <a:schemeClr val="bg1"/>
            </a:solidFill>
          </a:ln>
        </p:spPr>
        <p:txBody>
          <a:bodyPr>
            <a:noAutofit/>
          </a:bodyPr>
          <a:lstStyle/>
          <a:p>
            <a:pPr>
              <a:buFontTx/>
              <a:buChar char="•"/>
            </a:pPr>
            <a:r>
              <a:rPr lang="pl-PL" sz="3600" b="1" dirty="0">
                <a:solidFill>
                  <a:srgbClr val="000090"/>
                </a:solidFill>
              </a:rPr>
              <a:t> Symbole: </a:t>
            </a:r>
          </a:p>
          <a:p>
            <a:pPr marL="0" indent="0">
              <a:buNone/>
            </a:pPr>
            <a:r>
              <a:rPr lang="pl-PL" sz="3600" b="1" dirty="0">
                <a:solidFill>
                  <a:srgbClr val="000090"/>
                </a:solidFill>
              </a:rPr>
              <a:t>    </a:t>
            </a:r>
            <a:r>
              <a:rPr lang="pl-PL" sz="3600" b="1" dirty="0">
                <a:solidFill>
                  <a:srgbClr val="FF0000"/>
                </a:solidFill>
              </a:rPr>
              <a:t>+</a:t>
            </a:r>
            <a:r>
              <a:rPr lang="pl-PL" sz="3600" b="1" dirty="0">
                <a:solidFill>
                  <a:srgbClr val="000090"/>
                </a:solidFill>
              </a:rPr>
              <a:t>   </a:t>
            </a:r>
            <a:r>
              <a:rPr lang="pl-PL" b="1" dirty="0">
                <a:solidFill>
                  <a:srgbClr val="000090"/>
                </a:solidFill>
              </a:rPr>
              <a:t>plus                       </a:t>
            </a:r>
            <a:r>
              <a:rPr lang="pl-PL" b="1" dirty="0">
                <a:solidFill>
                  <a:srgbClr val="FF0000"/>
                </a:solidFill>
              </a:rPr>
              <a:t>  -      </a:t>
            </a:r>
            <a:r>
              <a:rPr lang="pl-PL" b="1" dirty="0">
                <a:solidFill>
                  <a:srgbClr val="000090"/>
                </a:solidFill>
              </a:rPr>
              <a:t>minus</a:t>
            </a:r>
          </a:p>
          <a:p>
            <a:pPr marL="0" indent="0">
              <a:buNone/>
            </a:pPr>
            <a:r>
              <a:rPr lang="pl-PL" b="1" dirty="0">
                <a:solidFill>
                  <a:srgbClr val="000090"/>
                </a:solidFill>
              </a:rPr>
              <a:t>    </a:t>
            </a:r>
            <a:r>
              <a:rPr lang="pl-PL" b="1" dirty="0">
                <a:solidFill>
                  <a:srgbClr val="FF0000"/>
                </a:solidFill>
              </a:rPr>
              <a:t> :  </a:t>
            </a:r>
            <a:r>
              <a:rPr lang="pl-PL" b="1" dirty="0">
                <a:solidFill>
                  <a:srgbClr val="000090"/>
                </a:solidFill>
              </a:rPr>
              <a:t>geteilt durch            </a:t>
            </a:r>
            <a:r>
              <a:rPr lang="pl-PL" b="1" dirty="0">
                <a:solidFill>
                  <a:srgbClr val="FF0000"/>
                </a:solidFill>
              </a:rPr>
              <a:t>x</a:t>
            </a:r>
            <a:r>
              <a:rPr lang="pl-PL" b="1" dirty="0">
                <a:solidFill>
                  <a:srgbClr val="000090"/>
                </a:solidFill>
              </a:rPr>
              <a:t>     mal </a:t>
            </a:r>
            <a:endParaRPr lang="pl-PL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pl-PL" b="1" dirty="0" smtClean="0">
                <a:solidFill>
                  <a:srgbClr val="FF0000"/>
                </a:solidFill>
              </a:rPr>
              <a:t>     =</a:t>
            </a:r>
            <a:r>
              <a:rPr lang="pl-PL" b="1" dirty="0" smtClean="0">
                <a:solidFill>
                  <a:srgbClr val="000090"/>
                </a:solidFill>
              </a:rPr>
              <a:t> ist  /  ist gleich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rgbClr val="000090"/>
                </a:solidFill>
              </a:rPr>
              <a:t> </a:t>
            </a:r>
            <a:r>
              <a:rPr lang="pl-PL" b="1" dirty="0" smtClean="0">
                <a:solidFill>
                  <a:srgbClr val="FF0000"/>
                </a:solidFill>
              </a:rPr>
              <a:t> * Andere Symbole sind unter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de-DE" b="1" dirty="0" smtClean="0">
                <a:solidFill>
                  <a:srgbClr val="FF0000"/>
                </a:solidFill>
                <a:hlinkClick r:id="rId2"/>
              </a:rPr>
              <a:t>http</a:t>
            </a:r>
            <a:r>
              <a:rPr lang="de-DE" b="1" dirty="0">
                <a:solidFill>
                  <a:srgbClr val="FF0000"/>
                </a:solidFill>
                <a:hlinkClick r:id="rId2"/>
              </a:rPr>
              <a:t>://bildwoerterbuch.pons.eu/</a:t>
            </a:r>
            <a:r>
              <a:rPr lang="de-DE" b="1" dirty="0" smtClean="0">
                <a:solidFill>
                  <a:srgbClr val="FF0000"/>
                </a:solidFill>
                <a:hlinkClick r:id="rId2"/>
              </a:rPr>
              <a:t>wissenschaft</a:t>
            </a:r>
            <a:endParaRPr lang="de-DE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b="1" dirty="0" smtClean="0">
                <a:solidFill>
                  <a:srgbClr val="FF0000"/>
                </a:solidFill>
              </a:rPr>
              <a:t>  z</a:t>
            </a:r>
            <a:r>
              <a:rPr lang="de-DE" b="1" dirty="0" err="1" smtClean="0">
                <a:solidFill>
                  <a:srgbClr val="FF0000"/>
                </a:solidFill>
              </a:rPr>
              <a:t>u</a:t>
            </a:r>
            <a:r>
              <a:rPr lang="de-DE" b="1" dirty="0" smtClean="0">
                <a:solidFill>
                  <a:srgbClr val="FF0000"/>
                </a:solidFill>
              </a:rPr>
              <a:t>  erreichen.</a:t>
            </a:r>
          </a:p>
          <a:p>
            <a:endParaRPr lang="pl-PL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b="1" dirty="0" smtClean="0">
                <a:solidFill>
                  <a:srgbClr val="FF0000"/>
                </a:solidFill>
              </a:rPr>
              <a:t>   </a:t>
            </a:r>
            <a:endParaRPr lang="pl-PL" b="1" dirty="0">
              <a:solidFill>
                <a:srgbClr val="FF0000"/>
              </a:solidFill>
            </a:endParaRPr>
          </a:p>
        </p:txBody>
      </p:sp>
      <p:pic>
        <p:nvPicPr>
          <p:cNvPr id="4" name="Obraz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274638"/>
            <a:ext cx="2159000" cy="1231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774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30729" y="274638"/>
            <a:ext cx="9274729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Für Fortgeschrittene :</a:t>
            </a:r>
            <a:endParaRPr lang="pl-PL" sz="7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>
                <a:hlinkClick r:id="rId2"/>
              </a:rPr>
              <a:t>http</a:t>
            </a:r>
            <a:r>
              <a:rPr lang="en-US" sz="4400" b="1" dirty="0">
                <a:hlinkClick r:id="rId2"/>
              </a:rPr>
              <a:t>://www.mathe-online.at/</a:t>
            </a:r>
            <a:r>
              <a:rPr lang="en-US" sz="4400" b="1" dirty="0" smtClean="0">
                <a:hlinkClick r:id="rId2"/>
              </a:rPr>
              <a:t>mathint.html</a:t>
            </a:r>
            <a:endParaRPr lang="en-US" sz="4400" b="1" dirty="0" smtClean="0"/>
          </a:p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r>
              <a:rPr lang="en-US" sz="4400" b="1" dirty="0">
                <a:hlinkClick r:id="rId3"/>
              </a:rPr>
              <a:t>http://www.mathe-online.at/mathint/lexikon/</a:t>
            </a:r>
            <a:r>
              <a:rPr lang="en-US" sz="4400" b="1" dirty="0" smtClean="0">
                <a:hlinkClick r:id="rId3"/>
              </a:rPr>
              <a:t>index.html</a:t>
            </a:r>
            <a:endParaRPr lang="en-US" sz="4400" b="1" dirty="0" smtClean="0"/>
          </a:p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endParaRPr lang="en-US" sz="4400" b="1" dirty="0" smtClean="0"/>
          </a:p>
          <a:p>
            <a:endParaRPr lang="en-US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980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373</Words>
  <Application>Microsoft Macintosh PowerPoint</Application>
  <PresentationFormat>On-screen Show (4:3)</PresentationFormat>
  <Paragraphs>136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Arial</vt:lpstr>
      <vt:lpstr>Motyw pakietu Office</vt:lpstr>
      <vt:lpstr>   Ein Stück</vt:lpstr>
      <vt:lpstr>Teil 1:   Algebra</vt:lpstr>
      <vt:lpstr>Zahlen</vt:lpstr>
      <vt:lpstr>Rechenarten</vt:lpstr>
      <vt:lpstr>Rechenarten</vt:lpstr>
      <vt:lpstr>Rechenarten</vt:lpstr>
      <vt:lpstr>Rechenarten</vt:lpstr>
      <vt:lpstr>Symbole</vt:lpstr>
      <vt:lpstr>Für Fortgeschrittene :</vt:lpstr>
      <vt:lpstr>  Bilderquelle: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 Stück</dc:title>
  <dc:creator>Anna Mieszkowska-Biniaś</dc:creator>
  <cp:lastModifiedBy>Marcel Rotter</cp:lastModifiedBy>
  <cp:revision>70</cp:revision>
  <dcterms:created xsi:type="dcterms:W3CDTF">2013-06-18T15:02:27Z</dcterms:created>
  <dcterms:modified xsi:type="dcterms:W3CDTF">2016-01-11T12:21:39Z</dcterms:modified>
</cp:coreProperties>
</file>